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2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利用大语言模型弥补知识感知推荐中的用户侧知识差距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en-US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en-US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en-US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14.png"/><Relationship Id="rId13" Type="http://schemas.openxmlformats.org/officeDocument/2006/relationships/image" Target="../media/image13.jpeg"/><Relationship Id="rId12" Type="http://schemas.openxmlformats.org/officeDocument/2006/relationships/image" Target="../media/image12.png"/><Relationship Id="rId11" Type="http://schemas.openxmlformats.org/officeDocument/2006/relationships/image" Target="../media/image11.jpeg"/><Relationship Id="rId10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tags" Target="../tags/tag66.xml"/><Relationship Id="rId7" Type="http://schemas.openxmlformats.org/officeDocument/2006/relationships/image" Target="../media/image2.png"/><Relationship Id="rId6" Type="http://schemas.openxmlformats.org/officeDocument/2006/relationships/tags" Target="../tags/tag65.xml"/><Relationship Id="rId5" Type="http://schemas.openxmlformats.org/officeDocument/2006/relationships/image" Target="../media/image1.jpeg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image" Target="../media/image37.png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69.xml"/><Relationship Id="rId11" Type="http://schemas.openxmlformats.org/officeDocument/2006/relationships/tags" Target="../tags/tag68.xml"/><Relationship Id="rId10" Type="http://schemas.openxmlformats.org/officeDocument/2006/relationships/tags" Target="../tags/tag67.xml"/><Relationship Id="rId1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0.png"/><Relationship Id="rId7" Type="http://schemas.openxmlformats.org/officeDocument/2006/relationships/image" Target="../media/image29.png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6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1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1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2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5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46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9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0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52" name="object 14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53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6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7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20"/>
          <p:cNvSpPr txBox="1"/>
          <p:nvPr/>
        </p:nvSpPr>
        <p:spPr>
          <a:xfrm>
            <a:off x="897255" y="107315"/>
            <a:ext cx="2614930" cy="688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</a:t>
            </a:r>
            <a:r>
              <a:rPr lang="en-US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hongqing University  of  Technology</a:t>
            </a:r>
            <a:r>
              <a:rPr lang="en-US" sz="2200" dirty="0">
                <a:solidFill>
                  <a:srgbClr val="FFFFFF"/>
                </a:solidFill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endParaRPr lang="en-US" sz="2200" dirty="0">
              <a:solidFill>
                <a:srgbClr val="FFFFFF"/>
              </a:solidFill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59" name="object 21"/>
          <p:cNvSpPr txBox="1"/>
          <p:nvPr/>
        </p:nvSpPr>
        <p:spPr>
          <a:xfrm>
            <a:off x="9697720" y="11430"/>
            <a:ext cx="2256155" cy="82613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ATAI</a:t>
            </a:r>
            <a:endParaRPr sz="15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spc="-215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Advanced</a:t>
            </a:r>
            <a:r>
              <a:rPr sz="1800" spc="-50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1800" spc="-50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</a:t>
            </a:r>
            <a:r>
              <a:rPr lang="en-US" sz="1800" spc="-22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pc="-22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Technique</a:t>
            </a:r>
            <a:r>
              <a:rPr lang="en-US" sz="1800" spc="-22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1800" spc="-22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of </a:t>
            </a:r>
            <a:r>
              <a:rPr sz="1800" spc="-8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8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Artificial</a:t>
            </a:r>
            <a:r>
              <a:rPr sz="1800" spc="75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Intelligence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0" name="object 31"/>
          <p:cNvSpPr/>
          <p:nvPr/>
        </p:nvSpPr>
        <p:spPr>
          <a:xfrm>
            <a:off x="10754868" y="5894831"/>
            <a:ext cx="1437131" cy="9631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32"/>
          <p:cNvSpPr txBox="1"/>
          <p:nvPr/>
        </p:nvSpPr>
        <p:spPr>
          <a:xfrm>
            <a:off x="11168888" y="6501790"/>
            <a:ext cx="106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1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2" name="object 33"/>
          <p:cNvSpPr/>
          <p:nvPr/>
        </p:nvSpPr>
        <p:spPr>
          <a:xfrm>
            <a:off x="495300" y="5871971"/>
            <a:ext cx="827532" cy="82905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34"/>
          <p:cNvSpPr/>
          <p:nvPr/>
        </p:nvSpPr>
        <p:spPr>
          <a:xfrm>
            <a:off x="1580388" y="5882640"/>
            <a:ext cx="821436" cy="8122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35"/>
          <p:cNvSpPr/>
          <p:nvPr/>
        </p:nvSpPr>
        <p:spPr>
          <a:xfrm>
            <a:off x="2703576" y="6024371"/>
            <a:ext cx="1260348" cy="6812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36"/>
          <p:cNvSpPr/>
          <p:nvPr/>
        </p:nvSpPr>
        <p:spPr>
          <a:xfrm>
            <a:off x="4287011" y="5926834"/>
            <a:ext cx="836676" cy="82753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37"/>
          <p:cNvSpPr txBox="1"/>
          <p:nvPr/>
        </p:nvSpPr>
        <p:spPr>
          <a:xfrm>
            <a:off x="8215929" y="5971297"/>
            <a:ext cx="2919894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Reported </a:t>
            </a:r>
            <a:r>
              <a:rPr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by </a:t>
            </a:r>
            <a:r>
              <a:rPr lang="en-US" sz="2400" b="1" spc="-2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 Xin H.</a:t>
            </a:r>
            <a:endParaRPr lang="en-US" sz="2400" dirty="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67" name="object 38"/>
          <p:cNvSpPr txBox="1"/>
          <p:nvPr/>
        </p:nvSpPr>
        <p:spPr>
          <a:xfrm>
            <a:off x="165735" y="1219200"/>
            <a:ext cx="11772265" cy="97599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/>
                <a:cs typeface="Times New Roman" panose="02020603050405020304"/>
              </a:rPr>
              <a:t>De-collapsing User Intent: Adaptive Diffusion Augmentation with</a:t>
            </a:r>
            <a:endParaRPr lang="en-US" altLang="zh-CN" sz="2800" b="1" dirty="0">
              <a:solidFill>
                <a:schemeClr val="accent1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anose="02020603050405020304"/>
              <a:cs typeface="Times New Roman" panose="02020603050405020304"/>
            </a:endParaRPr>
          </a:p>
          <a:p>
            <a:pPr algn="ctr"/>
            <a:r>
              <a:rPr lang="en-US" altLang="zh-CN" sz="2800" b="1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/>
                <a:cs typeface="Times New Roman" panose="02020603050405020304"/>
              </a:rPr>
              <a:t>Mixture-of-Experts for Sequential Recommendation</a:t>
            </a:r>
            <a:endParaRPr lang="en-US" altLang="zh-CN" sz="2800" b="1" dirty="0">
              <a:solidFill>
                <a:schemeClr val="accent1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3297891" y="5502639"/>
            <a:ext cx="65737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zh-CN" dirty="0">
              <a:solidFill>
                <a:srgbClr val="000000"/>
              </a:solidFill>
              <a:latin typeface="LinLibertineT"/>
            </a:endParaRPr>
          </a:p>
        </p:txBody>
      </p:sp>
      <p:sp>
        <p:nvSpPr>
          <p:cNvPr id="69" name="object 39"/>
          <p:cNvSpPr txBox="1"/>
          <p:nvPr/>
        </p:nvSpPr>
        <p:spPr>
          <a:xfrm>
            <a:off x="9564370" y="5547995"/>
            <a:ext cx="1938655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50" dirty="0">
                <a:solidFill>
                  <a:srgbClr val="1F4E79"/>
                </a:solidFill>
                <a:latin typeface="Times New Roman" panose="02020603050405020304" charset="0"/>
                <a:cs typeface="Times New Roman" panose="02020603050405020304" charset="0"/>
              </a:rPr>
              <a:t>—— </a:t>
            </a:r>
            <a:r>
              <a:rPr lang="en-US" altLang="zh-CN" sz="1600" b="1" spc="5" dirty="0">
                <a:solidFill>
                  <a:srgbClr val="1F4E79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AAAI</a:t>
            </a:r>
            <a:r>
              <a:rPr lang="en-US" altLang="zh-CN" sz="1600" b="1" spc="5" dirty="0">
                <a:solidFill>
                  <a:srgbClr val="1F4E79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 </a:t>
            </a:r>
            <a:r>
              <a:rPr lang="en-US" sz="1600" b="1" spc="5" dirty="0">
                <a:solidFill>
                  <a:srgbClr val="1F4E79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 ’26</a:t>
            </a:r>
            <a:endParaRPr lang="en-US" sz="1600" b="1" spc="5" dirty="0">
              <a:solidFill>
                <a:srgbClr val="1F4E79"/>
              </a:solidFill>
              <a:latin typeface="Times New Roman" panose="02020603050405020304" charset="0"/>
              <a:ea typeface="+mj-ea"/>
              <a:cs typeface="Times New Roman" panose="0202060305040502030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38250" y="2811145"/>
            <a:ext cx="9715500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object 13"/>
          <p:cNvGrpSpPr/>
          <p:nvPr/>
        </p:nvGrpSpPr>
        <p:grpSpPr>
          <a:xfrm>
            <a:off x="3308603" y="2438400"/>
            <a:ext cx="4972050" cy="2268855"/>
            <a:chOff x="3308603" y="2438400"/>
            <a:chExt cx="4972050" cy="2268855"/>
          </a:xfrm>
        </p:grpSpPr>
        <p:sp>
          <p:nvSpPr>
            <p:cNvPr id="29" name="object 14"/>
            <p:cNvSpPr/>
            <p:nvPr/>
          </p:nvSpPr>
          <p:spPr>
            <a:xfrm>
              <a:off x="4097671" y="3788656"/>
              <a:ext cx="3473127" cy="346892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15"/>
            <p:cNvSpPr/>
            <p:nvPr/>
          </p:nvSpPr>
          <p:spPr>
            <a:xfrm>
              <a:off x="3308603" y="2438400"/>
              <a:ext cx="4972050" cy="226847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16"/>
          <p:cNvSpPr txBox="1"/>
          <p:nvPr/>
        </p:nvSpPr>
        <p:spPr>
          <a:xfrm>
            <a:off x="3974972" y="2764993"/>
            <a:ext cx="364236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Thanks!</a:t>
            </a:r>
            <a:endParaRPr sz="8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2"/>
          <p:cNvSpPr txBox="1"/>
          <p:nvPr>
            <p:custDataLst>
              <p:tags r:id="rId3"/>
            </p:custDataLst>
          </p:nvPr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34" name="object 4"/>
            <p:cNvSpPr/>
            <p:nvPr>
              <p:custDataLst>
                <p:tags r:id="rId4"/>
              </p:custDataLst>
            </p:nvPr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5"/>
            <p:cNvSpPr/>
            <p:nvPr>
              <p:custDataLst>
                <p:tags r:id="rId6"/>
              </p:custDataLst>
            </p:nvPr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6"/>
            <p:cNvSpPr/>
            <p:nvPr>
              <p:custDataLst>
                <p:tags r:id="rId8"/>
              </p:custDataLst>
            </p:nvPr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10"/>
          <p:cNvSpPr txBox="1"/>
          <p:nvPr>
            <p:custDataLst>
              <p:tags r:id="rId10"/>
            </p:custDataLst>
          </p:nvPr>
        </p:nvSpPr>
        <p:spPr>
          <a:xfrm>
            <a:off x="644525" y="86360"/>
            <a:ext cx="1885950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Chongqing</a:t>
            </a:r>
            <a:r>
              <a:rPr lang="en-US"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University  of</a:t>
            </a:r>
            <a:r>
              <a:rPr lang="en-US"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Technology</a:t>
            </a:r>
            <a:endParaRPr sz="15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8" name="object 11"/>
          <p:cNvSpPr/>
          <p:nvPr>
            <p:custDataLst>
              <p:tags r:id="rId11"/>
            </p:custDataLst>
          </p:nvPr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12"/>
          <p:cNvSpPr txBox="1"/>
          <p:nvPr>
            <p:custDataLst>
              <p:tags r:id="rId12"/>
            </p:custDataLst>
          </p:nvPr>
        </p:nvSpPr>
        <p:spPr>
          <a:xfrm>
            <a:off x="10681335" y="46355"/>
            <a:ext cx="1337945" cy="487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/>
          <p:cNvSpPr txBox="1"/>
          <p:nvPr/>
        </p:nvSpPr>
        <p:spPr>
          <a:xfrm>
            <a:off x="657148" y="48383"/>
            <a:ext cx="11349990" cy="4972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9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21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10"/>
          <p:cNvSpPr txBox="1"/>
          <p:nvPr/>
        </p:nvSpPr>
        <p:spPr>
          <a:xfrm>
            <a:off x="644525" y="86360"/>
            <a:ext cx="179133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Chongqing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University  of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Technology</a:t>
            </a:r>
            <a:endParaRPr sz="1500" dirty="0">
              <a:solidFill>
                <a:srgbClr val="FFFF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9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12"/>
          <p:cNvSpPr txBox="1"/>
          <p:nvPr/>
        </p:nvSpPr>
        <p:spPr>
          <a:xfrm>
            <a:off x="10681335" y="46355"/>
            <a:ext cx="1337945" cy="487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31" name="object 16"/>
          <p:cNvSpPr txBox="1"/>
          <p:nvPr/>
        </p:nvSpPr>
        <p:spPr>
          <a:xfrm>
            <a:off x="5009813" y="-61468"/>
            <a:ext cx="303847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Motivation</a:t>
            </a:r>
            <a:endParaRPr lang="en-US"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" y="1064895"/>
            <a:ext cx="5485130" cy="512381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096000" y="1313815"/>
            <a:ext cx="52451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数据稀疏性导致模型无法捕捉用户意图。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现有数据增强方法引入了意图无关的数据，导致模型误判用户意图。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9320" y="2910840"/>
            <a:ext cx="4849495" cy="31032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525" y="86360"/>
            <a:ext cx="179133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Chongqing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University  of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Technology</a:t>
            </a:r>
            <a:endParaRPr sz="1500" dirty="0">
              <a:solidFill>
                <a:srgbClr val="FFFF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0681335" y="46355"/>
            <a:ext cx="1337945" cy="487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15864" y="-75428"/>
            <a:ext cx="215963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Overview</a:t>
            </a:r>
            <a:endParaRPr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95045"/>
            <a:ext cx="12192000" cy="37147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525" y="86360"/>
            <a:ext cx="179133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Chongqing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University  of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Technology</a:t>
            </a:r>
            <a:endParaRPr sz="1500" dirty="0">
              <a:solidFill>
                <a:srgbClr val="FFFF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0681335" y="46355"/>
            <a:ext cx="1337945" cy="487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16"/>
          <p:cNvSpPr txBox="1"/>
          <p:nvPr/>
        </p:nvSpPr>
        <p:spPr>
          <a:xfrm>
            <a:off x="5234939" y="-61468"/>
            <a:ext cx="172212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Method</a:t>
            </a:r>
            <a:endParaRPr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"/>
            <a:ext cx="7515225" cy="423862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915535"/>
            <a:ext cx="5514975" cy="101917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934710"/>
            <a:ext cx="5886450" cy="63817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0195" y="1181735"/>
            <a:ext cx="3629025" cy="4667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525" y="86360"/>
            <a:ext cx="179133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Chongqing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University  of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Technology</a:t>
            </a:r>
            <a:endParaRPr sz="1500" dirty="0">
              <a:solidFill>
                <a:srgbClr val="FFFF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0681335" y="46355"/>
            <a:ext cx="1337945" cy="487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16"/>
          <p:cNvSpPr txBox="1"/>
          <p:nvPr/>
        </p:nvSpPr>
        <p:spPr>
          <a:xfrm>
            <a:off x="5234939" y="-61468"/>
            <a:ext cx="172212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Method</a:t>
            </a:r>
            <a:endParaRPr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6275"/>
            <a:ext cx="4886325" cy="42481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6325" y="958215"/>
            <a:ext cx="6619875" cy="6381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6325" y="1675130"/>
            <a:ext cx="5895975" cy="103822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2700" y="2852420"/>
            <a:ext cx="3829050" cy="5048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525" y="86360"/>
            <a:ext cx="179133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Chongqing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University  of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Technology</a:t>
            </a:r>
            <a:endParaRPr sz="1500" dirty="0">
              <a:solidFill>
                <a:srgbClr val="FFFF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0681335" y="46355"/>
            <a:ext cx="1337945" cy="487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16"/>
          <p:cNvSpPr txBox="1"/>
          <p:nvPr/>
        </p:nvSpPr>
        <p:spPr>
          <a:xfrm>
            <a:off x="5234939" y="-61468"/>
            <a:ext cx="172212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Method</a:t>
            </a:r>
            <a:endParaRPr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87705"/>
            <a:ext cx="4067175" cy="42481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6550" y="1004570"/>
            <a:ext cx="7096125" cy="14859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6550" y="2621280"/>
            <a:ext cx="6353175" cy="5810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6550" y="3333115"/>
            <a:ext cx="6496050" cy="189547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6550" y="5359400"/>
            <a:ext cx="6829425" cy="9810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525" y="86360"/>
            <a:ext cx="179133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Chongqing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University  of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Technology</a:t>
            </a:r>
            <a:endParaRPr sz="1500" dirty="0">
              <a:solidFill>
                <a:srgbClr val="FFFF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0681335" y="46355"/>
            <a:ext cx="1337945" cy="487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16"/>
          <p:cNvSpPr txBox="1"/>
          <p:nvPr/>
        </p:nvSpPr>
        <p:spPr>
          <a:xfrm>
            <a:off x="4605336" y="-73534"/>
            <a:ext cx="2981325" cy="750570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Experiments</a:t>
            </a:r>
            <a:endParaRPr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6910"/>
            <a:ext cx="12192000" cy="507428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525" y="86360"/>
            <a:ext cx="179133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Chongqing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University  of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Technology</a:t>
            </a:r>
            <a:endParaRPr sz="1500" dirty="0">
              <a:solidFill>
                <a:srgbClr val="FFFF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0681335" y="46355"/>
            <a:ext cx="1337945" cy="487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16"/>
          <p:cNvSpPr txBox="1"/>
          <p:nvPr/>
        </p:nvSpPr>
        <p:spPr>
          <a:xfrm>
            <a:off x="4605336" y="-73534"/>
            <a:ext cx="2981325" cy="750570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Experiments</a:t>
            </a:r>
            <a:endParaRPr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4705" y="603250"/>
            <a:ext cx="4728210" cy="27679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020" y="676910"/>
            <a:ext cx="5421630" cy="528764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6150" y="3480435"/>
            <a:ext cx="4490085" cy="29457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525" y="86360"/>
            <a:ext cx="179133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Chongqing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University  of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Technology</a:t>
            </a:r>
            <a:endParaRPr sz="1500" dirty="0">
              <a:solidFill>
                <a:srgbClr val="FFFF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0681335" y="46355"/>
            <a:ext cx="1337945" cy="487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16"/>
          <p:cNvSpPr txBox="1"/>
          <p:nvPr/>
        </p:nvSpPr>
        <p:spPr>
          <a:xfrm>
            <a:off x="4605336" y="-73534"/>
            <a:ext cx="2981325" cy="750570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Experiments</a:t>
            </a:r>
            <a:endParaRPr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6910"/>
            <a:ext cx="12192000" cy="334200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2077</Words>
  <Application>WPS 演示</Application>
  <PresentationFormat>宽屏</PresentationFormat>
  <Paragraphs>141</Paragraphs>
  <Slides>10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5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Arial</vt:lpstr>
      <vt:lpstr>Trebuchet MS</vt:lpstr>
      <vt:lpstr>Times New Roman</vt:lpstr>
      <vt:lpstr>Times New Roman</vt:lpstr>
      <vt:lpstr>LinLibertineT</vt:lpstr>
      <vt:lpstr>Segoe Print</vt:lpstr>
      <vt:lpstr>Open Sans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黄鑫</cp:lastModifiedBy>
  <cp:revision>190</cp:revision>
  <dcterms:created xsi:type="dcterms:W3CDTF">2019-06-19T02:08:00Z</dcterms:created>
  <dcterms:modified xsi:type="dcterms:W3CDTF">2026-08-23T10:02:13Z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4FDBD8CF6FA3414B8A27492C63C2D5A9_11</vt:lpwstr>
  </property>
</Properties>
</file>